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Average" panose="020B0604020202020204" charset="0"/>
      <p:regular r:id="rId22"/>
    </p:embeddedFont>
    <p:embeddedFont>
      <p:font typeface="Lato" panose="020B0604020202020204" charset="0"/>
      <p:regular r:id="rId23"/>
      <p:bold r:id="rId24"/>
      <p:italic r:id="rId25"/>
      <p:boldItalic r:id="rId26"/>
    </p:embeddedFont>
    <p:embeddedFont>
      <p:font typeface="Montserrat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137903-3024-42FD-AD26-5352B88C3055}">
  <a:tblStyle styleId="{59137903-3024-42FD-AD26-5352B88C30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25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a11d73864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a11d73864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ecf837fde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ecf837fde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ecf837fd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ecf837fd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ecf837fde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ecf837fde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ecf837fde_2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ecf837fde_2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fb52dab5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fb52dab5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ecf837fde_4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ecf837fde_4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ecf837fde_2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ecf837fde_2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ecf837fd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ecf837fde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fb52dab51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fb52dab51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ecf837fd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ecf837fd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fb52dab51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fb52dab51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ecf837fd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ecf837fd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hyperlink" Target="http://www.gigaeletronic.com/" TargetMode="External"/><Relationship Id="rId4" Type="http://schemas.openxmlformats.org/officeDocument/2006/relationships/hyperlink" Target="http://www.tisamg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490900" y="15969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 ao Cliente - Protótipo 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Controle de Acesso e Segurança para um Estacionamento Universitário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6"/>
          <p:cNvSpPr txBox="1">
            <a:spLocks noGrp="1"/>
          </p:cNvSpPr>
          <p:nvPr>
            <p:ph type="title" idx="4294967295"/>
          </p:nvPr>
        </p:nvSpPr>
        <p:spPr>
          <a:xfrm>
            <a:off x="702850" y="1708622"/>
            <a:ext cx="3333300" cy="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Diagrama de Funcionamento </a:t>
            </a:r>
            <a:endParaRPr sz="1400"/>
          </a:p>
          <a:p>
            <a: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Componentes </a:t>
            </a:r>
            <a:endParaRPr sz="1400"/>
          </a:p>
          <a:p>
            <a:pPr marL="457200" lvl="0" indent="0" rtl="0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endParaRPr sz="1400"/>
          </a:p>
        </p:txBody>
      </p:sp>
      <p:grpSp>
        <p:nvGrpSpPr>
          <p:cNvPr id="316" name="Google Shape;316;p26"/>
          <p:cNvGrpSpPr/>
          <p:nvPr/>
        </p:nvGrpSpPr>
        <p:grpSpPr>
          <a:xfrm>
            <a:off x="4036150" y="1238277"/>
            <a:ext cx="4674949" cy="3201406"/>
            <a:chOff x="4547087" y="1535165"/>
            <a:chExt cx="4273653" cy="2923926"/>
          </a:xfrm>
        </p:grpSpPr>
        <p:sp>
          <p:nvSpPr>
            <p:cNvPr id="317" name="Google Shape;317;p26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" name="Google Shape;320;p26"/>
          <p:cNvSpPr/>
          <p:nvPr/>
        </p:nvSpPr>
        <p:spPr>
          <a:xfrm rot="5400000" flipH="1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1" name="Google Shape;321;p26"/>
          <p:cNvPicPr preferRelativeResize="0"/>
          <p:nvPr/>
        </p:nvPicPr>
        <p:blipFill rotWithShape="1">
          <a:blip r:embed="rId3">
            <a:alphaModFix/>
          </a:blip>
          <a:srcRect l="3565" t="5684" r="9681" b="4371"/>
          <a:stretch/>
        </p:blipFill>
        <p:spPr>
          <a:xfrm>
            <a:off x="4289500" y="1257825"/>
            <a:ext cx="4168249" cy="31623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6"/>
          <p:cNvSpPr txBox="1"/>
          <p:nvPr/>
        </p:nvSpPr>
        <p:spPr>
          <a:xfrm>
            <a:off x="1143000" y="561975"/>
            <a:ext cx="4610100" cy="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Funções/Meios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7"/>
          <p:cNvSpPr txBox="1">
            <a:spLocks noGrp="1"/>
          </p:cNvSpPr>
          <p:nvPr>
            <p:ph type="title"/>
          </p:nvPr>
        </p:nvSpPr>
        <p:spPr>
          <a:xfrm>
            <a:off x="1297500" y="542375"/>
            <a:ext cx="7038900" cy="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Software - Programa </a:t>
            </a:r>
            <a:endParaRPr/>
          </a:p>
        </p:txBody>
      </p:sp>
      <p:sp>
        <p:nvSpPr>
          <p:cNvPr id="328" name="Google Shape;328;p27"/>
          <p:cNvSpPr txBox="1">
            <a:spLocks noGrp="1"/>
          </p:cNvSpPr>
          <p:nvPr>
            <p:ph type="body" idx="1"/>
          </p:nvPr>
        </p:nvSpPr>
        <p:spPr>
          <a:xfrm>
            <a:off x="1297500" y="1402588"/>
            <a:ext cx="26166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Linguagem de programação python</a:t>
            </a:r>
            <a:endParaRPr sz="1400"/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Plataforma Python 3.7.0 </a:t>
            </a:r>
            <a:endParaRPr sz="1400"/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Possui 16 Páginas </a:t>
            </a:r>
            <a:endParaRPr sz="1400"/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Interligado ao Banco</a:t>
            </a:r>
            <a:endParaRPr sz="1400"/>
          </a:p>
          <a:p>
            <a:pPr marL="457200" lvl="0" indent="-317500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pt-BR" sz="1400"/>
              <a:t>Possui comunicação com Arduino </a:t>
            </a:r>
            <a:endParaRPr sz="1400"/>
          </a:p>
        </p:txBody>
      </p:sp>
      <p:pic>
        <p:nvPicPr>
          <p:cNvPr id="329" name="Google Shape;3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8063" y="1437763"/>
            <a:ext cx="5000625" cy="258127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7"/>
          <p:cNvSpPr txBox="1">
            <a:spLocks noGrp="1"/>
          </p:cNvSpPr>
          <p:nvPr>
            <p:ph type="body" idx="1"/>
          </p:nvPr>
        </p:nvSpPr>
        <p:spPr>
          <a:xfrm>
            <a:off x="3958038" y="4019050"/>
            <a:ext cx="5000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pt-BR" sz="1400" i="1">
                <a:solidFill>
                  <a:srgbClr val="FFFFFF"/>
                </a:solidFill>
              </a:rPr>
              <a:t>Tela principal do software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8"/>
          <p:cNvSpPr txBox="1">
            <a:spLocks noGrp="1"/>
          </p:cNvSpPr>
          <p:nvPr>
            <p:ph type="title"/>
          </p:nvPr>
        </p:nvSpPr>
        <p:spPr>
          <a:xfrm>
            <a:off x="1297500" y="551400"/>
            <a:ext cx="7038900" cy="7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Software - Banco de Dados</a:t>
            </a:r>
            <a:endParaRPr/>
          </a:p>
        </p:txBody>
      </p:sp>
      <p:sp>
        <p:nvSpPr>
          <p:cNvPr id="336" name="Google Shape;336;p28"/>
          <p:cNvSpPr txBox="1">
            <a:spLocks noGrp="1"/>
          </p:cNvSpPr>
          <p:nvPr>
            <p:ph type="body" idx="1"/>
          </p:nvPr>
        </p:nvSpPr>
        <p:spPr>
          <a:xfrm>
            <a:off x="247400" y="1554450"/>
            <a:ext cx="54891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Diagrama de Classe</a:t>
            </a:r>
            <a:endParaRPr sz="1400"/>
          </a:p>
        </p:txBody>
      </p:sp>
      <p:pic>
        <p:nvPicPr>
          <p:cNvPr id="337" name="Google Shape;3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50" y="1976525"/>
            <a:ext cx="5489125" cy="297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8"/>
          <p:cNvSpPr txBox="1">
            <a:spLocks noGrp="1"/>
          </p:cNvSpPr>
          <p:nvPr>
            <p:ph type="body" idx="1"/>
          </p:nvPr>
        </p:nvSpPr>
        <p:spPr>
          <a:xfrm>
            <a:off x="6192100" y="1913250"/>
            <a:ext cx="2743200" cy="27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Banco teste</a:t>
            </a:r>
            <a:endParaRPr sz="1400"/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Desenvolvido na plataforma python</a:t>
            </a:r>
            <a:endParaRPr sz="1400"/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Possui 2 classes</a:t>
            </a:r>
            <a:endParaRPr sz="1400"/>
          </a:p>
          <a:p>
            <a:pPr marL="457200" lvl="0" indent="-317500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pt-BR" sz="1400"/>
              <a:t>Armazenamento físico no HD</a:t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"/>
          <p:cNvSpPr txBox="1">
            <a:spLocks noGrp="1"/>
          </p:cNvSpPr>
          <p:nvPr>
            <p:ph type="title"/>
          </p:nvPr>
        </p:nvSpPr>
        <p:spPr>
          <a:xfrm>
            <a:off x="1297500" y="583600"/>
            <a:ext cx="7038900" cy="72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Protótipo - Material</a:t>
            </a:r>
            <a:endParaRPr/>
          </a:p>
        </p:txBody>
      </p:sp>
      <p:graphicFrame>
        <p:nvGraphicFramePr>
          <p:cNvPr id="344" name="Google Shape;344;p29"/>
          <p:cNvGraphicFramePr/>
          <p:nvPr>
            <p:extLst>
              <p:ext uri="{D42A27DB-BD31-4B8C-83A1-F6EECF244321}">
                <p14:modId xmlns:p14="http://schemas.microsoft.com/office/powerpoint/2010/main" val="20365658"/>
              </p:ext>
            </p:extLst>
          </p:nvPr>
        </p:nvGraphicFramePr>
        <p:xfrm>
          <a:off x="1297500" y="1307800"/>
          <a:ext cx="6686250" cy="3567360"/>
        </p:xfrm>
        <a:graphic>
          <a:graphicData uri="http://schemas.openxmlformats.org/drawingml/2006/table">
            <a:tbl>
              <a:tblPr>
                <a:noFill/>
                <a:tableStyleId>{59137903-3024-42FD-AD26-5352B88C3055}</a:tableStyleId>
              </a:tblPr>
              <a:tblGrid>
                <a:gridCol w="3274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8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3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0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b="1">
                          <a:solidFill>
                            <a:srgbClr val="07376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COMPONENTES</a:t>
                      </a:r>
                      <a:endParaRPr b="1">
                        <a:solidFill>
                          <a:srgbClr val="07376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b="1">
                          <a:solidFill>
                            <a:srgbClr val="07376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QUANTIDADES</a:t>
                      </a:r>
                      <a:endParaRPr b="1">
                        <a:solidFill>
                          <a:srgbClr val="07376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b="1">
                          <a:solidFill>
                            <a:srgbClr val="07376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PREÇOS</a:t>
                      </a:r>
                      <a:endParaRPr b="1">
                        <a:solidFill>
                          <a:srgbClr val="07376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40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Arduino mega 2560</a:t>
                      </a:r>
                      <a:endParaRPr>
                        <a:highlight>
                          <a:srgbClr val="FDFDFD"/>
                        </a:highlight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pç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R$ 62,00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37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Sensor de Linha TCRT 5000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 pçs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R$ 2,00</a:t>
                      </a:r>
                      <a:endParaRPr dirty="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37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Kit Modulo Leitor RFID - RC522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 pçs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R$ 19,30</a:t>
                      </a:r>
                      <a:endParaRPr dirty="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5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Display 16x2 com BackLight Azul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pç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R$ 16,90</a:t>
                      </a:r>
                      <a:endParaRPr dirty="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40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Módulo serial  I2 C para display lcd 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pç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R$ 12,90</a:t>
                      </a:r>
                      <a:endParaRPr dirty="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09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Micro Servo motor Tower pro 9G SG90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 pçs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R$ 8,00</a:t>
                      </a:r>
                      <a:endParaRPr dirty="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40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Resistores  1/4W 10KΩ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 pçs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R$ 1,00</a:t>
                      </a:r>
                      <a:endParaRPr dirty="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40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Resistores  1/4W 330Ω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 pçs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R$ 100</a:t>
                      </a:r>
                      <a:endParaRPr dirty="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40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Capacitores eletroliticos 220µF/25V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 pçs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R$ 3,00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40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Leds´s  difuso verde 5mm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 pçs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R$ 2,00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26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Leds´s  difuso vermelho 5mm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 pçs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R$ 2,00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40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Protoboard 830 pontos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pç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R$ 14,90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Fonte de alimentação 5VDC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pç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R$ 5,00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3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Cabos e Jumbs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575" marR="68575" marT="0" marB="0">
                    <a:lnL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0"/>
          <p:cNvSpPr txBox="1">
            <a:spLocks noGrp="1"/>
          </p:cNvSpPr>
          <p:nvPr>
            <p:ph type="title"/>
          </p:nvPr>
        </p:nvSpPr>
        <p:spPr>
          <a:xfrm>
            <a:off x="1297500" y="642950"/>
            <a:ext cx="7038900" cy="6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Implementação Prática - Maquete  </a:t>
            </a:r>
            <a:endParaRPr/>
          </a:p>
        </p:txBody>
      </p:sp>
      <p:sp>
        <p:nvSpPr>
          <p:cNvPr id="350" name="Google Shape;350;p30"/>
          <p:cNvSpPr txBox="1">
            <a:spLocks noGrp="1"/>
          </p:cNvSpPr>
          <p:nvPr>
            <p:ph type="body" idx="1"/>
          </p:nvPr>
        </p:nvSpPr>
        <p:spPr>
          <a:xfrm flipH="1">
            <a:off x="4708425" y="4669075"/>
            <a:ext cx="4272900" cy="486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/>
              <a:t>Instalação dos Componentes na maquete</a:t>
            </a:r>
            <a:endParaRPr sz="1400"/>
          </a:p>
        </p:txBody>
      </p:sp>
      <p:pic>
        <p:nvPicPr>
          <p:cNvPr id="351" name="Google Shape;351;p30"/>
          <p:cNvPicPr preferRelativeResize="0"/>
          <p:nvPr/>
        </p:nvPicPr>
        <p:blipFill rotWithShape="1">
          <a:blip r:embed="rId3">
            <a:alphaModFix/>
          </a:blip>
          <a:srcRect l="15105" t="3006" r="17640"/>
          <a:stretch/>
        </p:blipFill>
        <p:spPr>
          <a:xfrm>
            <a:off x="435225" y="1394751"/>
            <a:ext cx="4048568" cy="328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0"/>
          <p:cNvPicPr preferRelativeResize="0"/>
          <p:nvPr/>
        </p:nvPicPr>
        <p:blipFill rotWithShape="1">
          <a:blip r:embed="rId4">
            <a:alphaModFix/>
          </a:blip>
          <a:srcRect l="16115" r="10667"/>
          <a:stretch/>
        </p:blipFill>
        <p:spPr>
          <a:xfrm>
            <a:off x="4644039" y="1345350"/>
            <a:ext cx="4337286" cy="333552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0"/>
          <p:cNvSpPr txBox="1">
            <a:spLocks noGrp="1"/>
          </p:cNvSpPr>
          <p:nvPr>
            <p:ph type="body" idx="1"/>
          </p:nvPr>
        </p:nvSpPr>
        <p:spPr>
          <a:xfrm flipH="1">
            <a:off x="435300" y="4669100"/>
            <a:ext cx="4048500" cy="486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/>
              <a:t>Vista superior da maquete finalizada</a:t>
            </a:r>
            <a:endParaRPr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4930800" cy="5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Custo de Implementação</a:t>
            </a:r>
            <a:endParaRPr/>
          </a:p>
        </p:txBody>
      </p:sp>
      <p:pic>
        <p:nvPicPr>
          <p:cNvPr id="359" name="Google Shape;3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9327" y="0"/>
            <a:ext cx="359772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31"/>
          <p:cNvSpPr txBox="1">
            <a:spLocks noGrp="1"/>
          </p:cNvSpPr>
          <p:nvPr>
            <p:ph type="body" idx="1"/>
          </p:nvPr>
        </p:nvSpPr>
        <p:spPr>
          <a:xfrm>
            <a:off x="1297500" y="1012525"/>
            <a:ext cx="43017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FFFFFF"/>
                </a:solidFill>
              </a:rPr>
              <a:t>A viabilidade financeira da implantação do projeto, já que é uma das prioridade do mesmo é apresentar um sistema de baixo custo. </a:t>
            </a:r>
            <a:endParaRPr sz="1400" dirty="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FFFFFF"/>
                </a:solidFill>
              </a:rPr>
              <a:t>Porém após a criação da maquetes e a compra dos componente o projeto final, tudo ficou em torno de R$ 215,00 que inicialmente foi proposto um orçamento de R$ </a:t>
            </a:r>
            <a:r>
              <a:rPr lang="pt-BR" sz="1400" u="sng" dirty="0">
                <a:solidFill>
                  <a:srgbClr val="FFFFFF"/>
                </a:solidFill>
              </a:rPr>
              <a:t>100,00</a:t>
            </a:r>
            <a:r>
              <a:rPr lang="pt-BR" sz="1400" dirty="0">
                <a:solidFill>
                  <a:srgbClr val="FFFFFF"/>
                </a:solidFill>
              </a:rPr>
              <a:t>, tal quantia ser tornou relativamente cara para um projeto acadêmico. </a:t>
            </a:r>
            <a:endParaRPr sz="1400" dirty="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rgbClr val="FFFFFF"/>
                </a:solidFill>
              </a:rPr>
              <a:t>Entretanto este projeto abre as porta para o empreendimento, já que  características de semelhança com projetos completos, uma aplicação no mundo dos negócios e assim ele se torna de baixo custo.</a:t>
            </a:r>
            <a:endParaRPr sz="1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2"/>
          <p:cNvSpPr txBox="1">
            <a:spLocks noGrp="1"/>
          </p:cNvSpPr>
          <p:nvPr>
            <p:ph type="title"/>
          </p:nvPr>
        </p:nvSpPr>
        <p:spPr>
          <a:xfrm>
            <a:off x="1297500" y="566725"/>
            <a:ext cx="7038900" cy="7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Custo de Implementação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2"/>
          <p:cNvSpPr txBox="1">
            <a:spLocks noGrp="1"/>
          </p:cNvSpPr>
          <p:nvPr>
            <p:ph type="body" idx="1"/>
          </p:nvPr>
        </p:nvSpPr>
        <p:spPr>
          <a:xfrm>
            <a:off x="1481100" y="1307725"/>
            <a:ext cx="61818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i="1">
                <a:solidFill>
                  <a:srgbClr val="FFFFFF"/>
                </a:solidFill>
              </a:rPr>
              <a:t>Avaliação do orçamento previsto e o realmente gasto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367" name="Google Shape;3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9300" y="1777100"/>
            <a:ext cx="5105400" cy="305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3"/>
          <p:cNvSpPr txBox="1">
            <a:spLocks noGrp="1"/>
          </p:cNvSpPr>
          <p:nvPr>
            <p:ph type="title"/>
          </p:nvPr>
        </p:nvSpPr>
        <p:spPr>
          <a:xfrm>
            <a:off x="1297425" y="7240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Implamentação Futuras </a:t>
            </a:r>
            <a:endParaRPr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6067500" y="2190600"/>
            <a:ext cx="2847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Escala Real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Caixa de Madeira Compensada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Estrutura de suporte de ferro</a:t>
            </a:r>
            <a:endParaRPr sz="140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</a:endParaRPr>
          </a:p>
        </p:txBody>
      </p:sp>
      <p:pic>
        <p:nvPicPr>
          <p:cNvPr id="375" name="Google Shape;3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550" y="1790300"/>
            <a:ext cx="5295975" cy="27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1122000" y="1070850"/>
            <a:ext cx="6900000" cy="18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>
                <a:solidFill>
                  <a:srgbClr val="FFFFFF"/>
                </a:solidFill>
              </a:rPr>
              <a:t>U</a:t>
            </a:r>
            <a:r>
              <a:rPr lang="pt-BR" sz="1400">
                <a:solidFill>
                  <a:srgbClr val="F3F3F3"/>
                </a:solidFill>
              </a:rPr>
              <a:t>tilização de câmera para fotografar os veículos tanto na entrada quanto na saída, uma forma para comprovar a identificação em fotografia por meio da placa do veículo. O acesso seria direto ao estacionamento sem precisar colocar o cartão no leitor(cancelas automáticas) a câmera iria identificar a placa do carro autorizando o acesso, aliado às cancelas que só serão abertas à sua respectiva placa(tanto na entrada quanto na saída) melhorando a qualidade e agilizando no sistema.</a:t>
            </a:r>
            <a:endParaRPr sz="1400">
              <a:solidFill>
                <a:srgbClr val="F3F3F3"/>
              </a:solidFill>
            </a:endParaRPr>
          </a:p>
          <a:p>
            <a:pPr marL="457200" lvl="0" indent="-317500" algn="just" rtl="0">
              <a:spcBef>
                <a:spcPts val="1000"/>
              </a:spcBef>
              <a:spcAft>
                <a:spcPts val="1000"/>
              </a:spcAft>
              <a:buClr>
                <a:srgbClr val="F3F3F3"/>
              </a:buClr>
              <a:buSzPts val="1400"/>
              <a:buChar char="●"/>
            </a:pPr>
            <a:endParaRPr sz="1400">
              <a:solidFill>
                <a:srgbClr val="F3F3F3"/>
              </a:solidFill>
            </a:endParaRPr>
          </a:p>
        </p:txBody>
      </p:sp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1243275" y="441675"/>
            <a:ext cx="7038900" cy="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Considerações Futuras</a:t>
            </a:r>
            <a:endParaRPr/>
          </a:p>
        </p:txBody>
      </p:sp>
      <p:pic>
        <p:nvPicPr>
          <p:cNvPr id="382" name="Google Shape;38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7451" y="3719150"/>
            <a:ext cx="2046124" cy="1671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98" y="2976074"/>
            <a:ext cx="2690950" cy="207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4"/>
          <p:cNvSpPr txBox="1"/>
          <p:nvPr/>
        </p:nvSpPr>
        <p:spPr>
          <a:xfrm>
            <a:off x="2838825" y="2908050"/>
            <a:ext cx="4392000" cy="21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Lato"/>
              <a:buChar char="●"/>
            </a:pPr>
            <a:r>
              <a:rPr lang="pt-BR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A comunicação do Arduino com o computador seria por meio do módulo wireless ESP8266 reduzindo a quantidade de cabeamentos no sistema.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3F3F3"/>
              </a:buClr>
              <a:buSzPts val="1400"/>
              <a:buFont typeface="Lato"/>
              <a:buChar char="●"/>
            </a:pPr>
            <a:r>
              <a:rPr lang="pt-BR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A criação do banco de dados no servidor da universidade com um espaço de armazenamento maior. </a:t>
            </a:r>
            <a:endParaRPr/>
          </a:p>
        </p:txBody>
      </p:sp>
      <p:pic>
        <p:nvPicPr>
          <p:cNvPr id="385" name="Google Shape;38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2000" y="2099438"/>
            <a:ext cx="1072925" cy="132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4775" y="318625"/>
            <a:ext cx="3719525" cy="2397275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35"/>
          <p:cNvSpPr txBox="1">
            <a:spLocks noGrp="1"/>
          </p:cNvSpPr>
          <p:nvPr>
            <p:ph type="title"/>
          </p:nvPr>
        </p:nvSpPr>
        <p:spPr>
          <a:xfrm>
            <a:off x="-66675" y="2476500"/>
            <a:ext cx="47454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/>
          </a:p>
        </p:txBody>
      </p:sp>
      <p:sp>
        <p:nvSpPr>
          <p:cNvPr id="392" name="Google Shape;392;p35"/>
          <p:cNvSpPr txBox="1">
            <a:spLocks noGrp="1"/>
          </p:cNvSpPr>
          <p:nvPr>
            <p:ph type="body" idx="1"/>
          </p:nvPr>
        </p:nvSpPr>
        <p:spPr>
          <a:xfrm>
            <a:off x="5412925" y="1661350"/>
            <a:ext cx="31410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EQUIPE:</a:t>
            </a:r>
            <a:endParaRPr sz="1500"/>
          </a:p>
          <a:p>
            <a:pPr marL="45720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500"/>
              <a:t>Talita Moraes Ferreira</a:t>
            </a:r>
            <a:br>
              <a:rPr lang="pt-BR" sz="1500"/>
            </a:br>
            <a:r>
              <a:rPr lang="pt-BR" sz="1500"/>
              <a:t>Iranildo Vicente da Silva</a:t>
            </a:r>
            <a:br>
              <a:rPr lang="pt-BR" sz="1500"/>
            </a:br>
            <a:r>
              <a:rPr lang="pt-BR" sz="1500"/>
              <a:t>Semaías Nilo de Lima Souza</a:t>
            </a:r>
            <a:br>
              <a:rPr lang="pt-BR" sz="1500"/>
            </a:br>
            <a:r>
              <a:rPr lang="pt-BR" sz="1500"/>
              <a:t>André José de Carvalho Silva</a:t>
            </a:r>
            <a:br>
              <a:rPr lang="pt-BR" sz="1500"/>
            </a:br>
            <a:r>
              <a:rPr lang="pt-BR" sz="1500"/>
              <a:t>Maiara Faustino Sales</a:t>
            </a:r>
            <a:br>
              <a:rPr lang="pt-BR" sz="1500"/>
            </a:br>
            <a:r>
              <a:rPr lang="pt-BR" sz="1500"/>
              <a:t>Gabriele Arruda Ferreira</a:t>
            </a:r>
            <a:endParaRPr sz="15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br>
              <a:rPr lang="pt-BR" sz="1500">
                <a:latin typeface="Arial"/>
                <a:ea typeface="Arial"/>
                <a:cs typeface="Arial"/>
                <a:sym typeface="Arial"/>
              </a:rPr>
            </a:br>
            <a:endParaRPr sz="1500"/>
          </a:p>
        </p:txBody>
      </p:sp>
      <p:sp>
        <p:nvSpPr>
          <p:cNvPr id="393" name="Google Shape;393;p35"/>
          <p:cNvSpPr txBox="1">
            <a:spLocks noGrp="1"/>
          </p:cNvSpPr>
          <p:nvPr>
            <p:ph type="title"/>
          </p:nvPr>
        </p:nvSpPr>
        <p:spPr>
          <a:xfrm>
            <a:off x="1389100" y="549300"/>
            <a:ext cx="3565500" cy="15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CONTATO:</a:t>
            </a:r>
            <a:endParaRPr sz="1800" b="1" dirty="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(81)4002-8922 (81) 99868-7386</a:t>
            </a:r>
            <a:br>
              <a:rPr lang="pt-BR" sz="1800" b="1" dirty="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pt-BR" sz="1800" b="1" dirty="0">
                <a:solidFill>
                  <a:srgbClr val="A4C2F4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/>
              </a:rPr>
              <a:t>WWW.TISAMG.COM</a:t>
            </a:r>
            <a:endParaRPr sz="1800" b="1" dirty="0">
              <a:solidFill>
                <a:srgbClr val="A4C2F4"/>
              </a:solidFill>
              <a:uFill>
                <a:noFill/>
              </a:uFill>
              <a:latin typeface="Lato"/>
              <a:ea typeface="Lato"/>
              <a:cs typeface="Lato"/>
              <a:sym typeface="Lato"/>
              <a:hlinkClick r:id="rId5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94" name="Google Shape;39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842900"/>
            <a:ext cx="4638676" cy="235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629000" y="77147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4011000" y="1821675"/>
            <a:ext cx="4305300" cy="21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900"/>
              </a:spcAft>
              <a:buNone/>
            </a:pP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530700" y="1534075"/>
            <a:ext cx="2850900" cy="32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Visão geral</a:t>
            </a:r>
            <a:endParaRPr sz="1800" dirty="0">
              <a:solidFill>
                <a:schemeClr val="accent1">
                  <a:lumMod val="40000"/>
                  <a:lumOff val="60000"/>
                </a:schemeClr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Entender seus problemas</a:t>
            </a:r>
            <a:endParaRPr sz="1800" dirty="0">
              <a:solidFill>
                <a:schemeClr val="accent1">
                  <a:lumMod val="40000"/>
                  <a:lumOff val="60000"/>
                </a:schemeClr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Pesquisa Desenvolvida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Metas do projeto</a:t>
            </a:r>
            <a:endParaRPr sz="1800" dirty="0">
              <a:solidFill>
                <a:schemeClr val="accent1">
                  <a:lumMod val="40000"/>
                  <a:lumOff val="60000"/>
                </a:schemeClr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Funções/Meios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Software - Programa 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Software - Banco de Dados 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pt-B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3298950" y="1534075"/>
            <a:ext cx="2850900" cy="32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Protótipo - Material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Implementação Prática - Maquete 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Custo de Implementação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Implementação Futuras</a:t>
            </a:r>
            <a:endParaRPr dirty="0">
              <a:solidFill>
                <a:schemeClr val="accent1">
                  <a:lumMod val="40000"/>
                  <a:lumOff val="6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Considerações Futuras</a:t>
            </a:r>
            <a:br>
              <a:rPr lang="pt-BR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0160" y="0"/>
            <a:ext cx="319384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geral</a:t>
            </a:r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body" idx="1"/>
          </p:nvPr>
        </p:nvSpPr>
        <p:spPr>
          <a:xfrm>
            <a:off x="1297500" y="1095725"/>
            <a:ext cx="4569300" cy="33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 É um desafio dar mais segurança e tranquilidade aos usuários que utilizam deste  recinto, garantindo a disponibilização de vagas e o gerenciamento do local. Pretende-se conhecer a atual situação do estacionamento e traçar o perfil do usuário, por meio de um levantamento das características buscando avaliar a satisfação do serviço. </a:t>
            </a:r>
            <a:endParaRPr sz="1400"/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400"/>
              <a:t>Deste modo, esse projeto propõe a implementação de um sistema de controle e automação, integrando conceitos de eletrônica e programação, para melhorar o aproveitamento das vagas existentes, a identificação do usuário, controle do local com eficiência e economia, focando na qualidade do serviço. </a:t>
            </a:r>
            <a:br>
              <a:rPr lang="pt-BR"/>
            </a:b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Entender seus problemas</a:t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12578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>
            <a:spLocks noGrp="1"/>
          </p:cNvSpPr>
          <p:nvPr>
            <p:ph type="body" idx="1"/>
          </p:nvPr>
        </p:nvSpPr>
        <p:spPr>
          <a:xfrm>
            <a:off x="2030400" y="1307850"/>
            <a:ext cx="58773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Garantir a segurança do estacionamento; 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49875" y="2804776"/>
            <a:ext cx="7329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>
            <a:spLocks noGrp="1"/>
          </p:cNvSpPr>
          <p:nvPr>
            <p:ph type="body" idx="1"/>
          </p:nvPr>
        </p:nvSpPr>
        <p:spPr>
          <a:xfrm>
            <a:off x="2030400" y="2810923"/>
            <a:ext cx="5877300" cy="6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Possibilitar a entrada de visitantes que podem vir a ser convidados a participar de algum evento na universidade. 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O desenvolvimento de um dispositivo com qualidade e segurança que garanta a confiabilidade dos usuários em guardar seus veículos de maneira segura e eficiente de baixo custo.</a:t>
            </a:r>
            <a:br>
              <a:rPr lang="pt-BR" sz="1400">
                <a:solidFill>
                  <a:srgbClr val="FFFFFF"/>
                </a:solidFill>
              </a:rPr>
            </a:br>
            <a:br>
              <a:rPr lang="pt-BR" sz="1400">
                <a:solidFill>
                  <a:srgbClr val="FFFFFF"/>
                </a:solidFill>
              </a:rPr>
            </a:br>
            <a:br>
              <a:rPr lang="pt-BR" sz="1400">
                <a:solidFill>
                  <a:srgbClr val="FFFFFF"/>
                </a:solidFill>
              </a:rPr>
            </a:br>
            <a:endParaRPr sz="14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249875" y="1949549"/>
            <a:ext cx="7329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>
            <a:spLocks noGrp="1"/>
          </p:cNvSpPr>
          <p:nvPr>
            <p:ph type="body" idx="1"/>
          </p:nvPr>
        </p:nvSpPr>
        <p:spPr>
          <a:xfrm>
            <a:off x="2030400" y="2066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Restringir e identificar o acesso de pessoas a este local, criando um histórico para futuro relatórios.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>
            <a:spLocks noGrp="1"/>
          </p:cNvSpPr>
          <p:nvPr>
            <p:ph type="title"/>
          </p:nvPr>
        </p:nvSpPr>
        <p:spPr>
          <a:xfrm>
            <a:off x="1297500" y="451750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Pesquisa Desenvolvida</a:t>
            </a:r>
            <a:endParaRPr/>
          </a:p>
        </p:txBody>
      </p:sp>
      <p:sp>
        <p:nvSpPr>
          <p:cNvPr id="263" name="Google Shape;263;p21"/>
          <p:cNvSpPr txBox="1">
            <a:spLocks noGrp="1"/>
          </p:cNvSpPr>
          <p:nvPr>
            <p:ph type="body" idx="1"/>
          </p:nvPr>
        </p:nvSpPr>
        <p:spPr>
          <a:xfrm>
            <a:off x="1297499" y="1205600"/>
            <a:ext cx="6819805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Tendo em vista a descoberta de novas necessidades, tais como a contagem de vagas disponíveis no local, indicando o total de vagas disponíveis, denotado de grande importância nos gráficos. </a:t>
            </a:r>
            <a:r>
              <a:rPr lang="pt-BR" dirty="0">
                <a:solidFill>
                  <a:srgbClr val="FFFFFF"/>
                </a:solidFill>
              </a:rPr>
              <a:t>De acordo com a pesquisa de campo, os usuários preferem o cartão magnético como o método de acesso ao estacionamento, isso indica um projeto baseado nessa tecnologia, buscando a satisfação do usuário.</a:t>
            </a:r>
            <a:endParaRPr dirty="0"/>
          </a:p>
        </p:txBody>
      </p:sp>
      <p:grpSp>
        <p:nvGrpSpPr>
          <p:cNvPr id="264" name="Google Shape;264;p21"/>
          <p:cNvGrpSpPr/>
          <p:nvPr/>
        </p:nvGrpSpPr>
        <p:grpSpPr>
          <a:xfrm>
            <a:off x="2289991" y="3042206"/>
            <a:ext cx="1018200" cy="1018200"/>
            <a:chOff x="1359550" y="3154500"/>
            <a:chExt cx="1018200" cy="1018200"/>
          </a:xfrm>
        </p:grpSpPr>
        <p:sp>
          <p:nvSpPr>
            <p:cNvPr id="265" name="Google Shape;265;p21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name="adj1" fmla="val 19123468"/>
                <a:gd name="adj2" fmla="val 16200000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1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21"/>
          <p:cNvSpPr txBox="1"/>
          <p:nvPr/>
        </p:nvSpPr>
        <p:spPr>
          <a:xfrm>
            <a:off x="2226666" y="4133506"/>
            <a:ext cx="13326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Necessário a disponibilização das vagas disponíveis 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1"/>
          <p:cNvSpPr txBox="1"/>
          <p:nvPr/>
        </p:nvSpPr>
        <p:spPr>
          <a:xfrm>
            <a:off x="2517543" y="3395731"/>
            <a:ext cx="5631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88%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1"/>
          <p:cNvSpPr/>
          <p:nvPr/>
        </p:nvSpPr>
        <p:spPr>
          <a:xfrm>
            <a:off x="4137866" y="3042206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1"/>
          <p:cNvSpPr/>
          <p:nvPr/>
        </p:nvSpPr>
        <p:spPr>
          <a:xfrm>
            <a:off x="4188116" y="3092456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1"/>
          <p:cNvSpPr/>
          <p:nvPr/>
        </p:nvSpPr>
        <p:spPr>
          <a:xfrm>
            <a:off x="4188116" y="3092456"/>
            <a:ext cx="917700" cy="917700"/>
          </a:xfrm>
          <a:prstGeom prst="pie">
            <a:avLst>
              <a:gd name="adj1" fmla="val 19410436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1"/>
          <p:cNvSpPr/>
          <p:nvPr/>
        </p:nvSpPr>
        <p:spPr>
          <a:xfrm>
            <a:off x="4318916" y="3223256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1"/>
          <p:cNvSpPr txBox="1"/>
          <p:nvPr/>
        </p:nvSpPr>
        <p:spPr>
          <a:xfrm>
            <a:off x="4076142" y="4133506"/>
            <a:ext cx="1226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Essencial a presença de um porteiro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1"/>
          <p:cNvSpPr txBox="1"/>
          <p:nvPr/>
        </p:nvSpPr>
        <p:spPr>
          <a:xfrm>
            <a:off x="4414170" y="3395726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84%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1"/>
          <p:cNvSpPr/>
          <p:nvPr/>
        </p:nvSpPr>
        <p:spPr>
          <a:xfrm>
            <a:off x="5988692" y="3042206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1"/>
          <p:cNvSpPr/>
          <p:nvPr/>
        </p:nvSpPr>
        <p:spPr>
          <a:xfrm>
            <a:off x="6038942" y="3092456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1"/>
          <p:cNvSpPr/>
          <p:nvPr/>
        </p:nvSpPr>
        <p:spPr>
          <a:xfrm>
            <a:off x="6038942" y="3092456"/>
            <a:ext cx="917700" cy="917700"/>
          </a:xfrm>
          <a:prstGeom prst="pie">
            <a:avLst>
              <a:gd name="adj1" fmla="val 7181818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1"/>
          <p:cNvSpPr/>
          <p:nvPr/>
        </p:nvSpPr>
        <p:spPr>
          <a:xfrm>
            <a:off x="6169742" y="3223256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1"/>
          <p:cNvSpPr txBox="1"/>
          <p:nvPr/>
        </p:nvSpPr>
        <p:spPr>
          <a:xfrm>
            <a:off x="5743216" y="4133506"/>
            <a:ext cx="14622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Usuário que possui o adesivo da Universidade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1"/>
          <p:cNvSpPr txBox="1"/>
          <p:nvPr/>
        </p:nvSpPr>
        <p:spPr>
          <a:xfrm>
            <a:off x="6272690" y="3395726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32%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Metas do Projeto</a:t>
            </a:r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body" idx="1"/>
          </p:nvPr>
        </p:nvSpPr>
        <p:spPr>
          <a:xfrm>
            <a:off x="3290400" y="1151725"/>
            <a:ext cx="5046000" cy="120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Tem como finalidade desenvolver um protótipo capaz de realizar o controle e a identificação dos usuários de um estacionamento para uma universidade, a partir de recursos de comunicação disponíveis com baixo custo para sua aplicação.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90" name="Google Shape;290;p22"/>
          <p:cNvSpPr txBox="1">
            <a:spLocks noGrp="1"/>
          </p:cNvSpPr>
          <p:nvPr>
            <p:ph type="body" idx="1"/>
          </p:nvPr>
        </p:nvSpPr>
        <p:spPr>
          <a:xfrm>
            <a:off x="4170300" y="2918425"/>
            <a:ext cx="4318500" cy="182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 b="1"/>
              <a:t>Métrica(Prioridade): </a:t>
            </a:r>
            <a:br>
              <a:rPr lang="pt-BR" sz="1400"/>
            </a:br>
            <a:r>
              <a:rPr lang="pt-BR" sz="1400"/>
              <a:t>Seguridade &gt; Custo &gt; Durabilidade &gt; Portabilidade &gt;</a:t>
            </a:r>
            <a:br>
              <a:rPr lang="pt-BR" sz="1400"/>
            </a:br>
            <a:r>
              <a:rPr lang="pt-BR" sz="1400"/>
              <a:t>Conveniência = Credibilidade</a:t>
            </a:r>
            <a:br>
              <a:rPr lang="pt-BR" sz="1400"/>
            </a:b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3"/>
          <p:cNvPicPr preferRelativeResize="0"/>
          <p:nvPr/>
        </p:nvPicPr>
        <p:blipFill rotWithShape="1">
          <a:blip r:embed="rId3">
            <a:alphaModFix/>
          </a:blip>
          <a:srcRect b="3157"/>
          <a:stretch/>
        </p:blipFill>
        <p:spPr>
          <a:xfrm>
            <a:off x="5096400" y="84975"/>
            <a:ext cx="3852574" cy="4927022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3"/>
          <p:cNvSpPr txBox="1">
            <a:spLocks noGrp="1"/>
          </p:cNvSpPr>
          <p:nvPr>
            <p:ph type="body" idx="1"/>
          </p:nvPr>
        </p:nvSpPr>
        <p:spPr>
          <a:xfrm>
            <a:off x="6127000" y="4221450"/>
            <a:ext cx="27690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pt-BR" sz="1400" b="1">
                <a:solidFill>
                  <a:srgbClr val="000000"/>
                </a:solidFill>
              </a:rPr>
              <a:t>Diagrama de Caso de Uso Funcionalidade</a:t>
            </a:r>
            <a:endParaRPr sz="1400" b="1">
              <a:solidFill>
                <a:srgbClr val="000000"/>
              </a:solidFill>
            </a:endParaRPr>
          </a:p>
          <a:p>
            <a:pPr marL="457200" lvl="0" indent="0">
              <a:spcBef>
                <a:spcPts val="1600"/>
              </a:spcBef>
              <a:spcAft>
                <a:spcPts val="1600"/>
              </a:spcAft>
              <a:buNone/>
            </a:pPr>
            <a:endParaRPr sz="1400" b="1">
              <a:solidFill>
                <a:srgbClr val="000000"/>
              </a:solidFill>
            </a:endParaRPr>
          </a:p>
        </p:txBody>
      </p:sp>
      <p:sp>
        <p:nvSpPr>
          <p:cNvPr id="297" name="Google Shape;297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Produto Desenvolvido</a:t>
            </a:r>
            <a:endParaRPr/>
          </a:p>
        </p:txBody>
      </p:sp>
      <p:sp>
        <p:nvSpPr>
          <p:cNvPr id="298" name="Google Shape;298;p23"/>
          <p:cNvSpPr txBox="1">
            <a:spLocks noGrp="1"/>
          </p:cNvSpPr>
          <p:nvPr>
            <p:ph type="body" idx="1"/>
          </p:nvPr>
        </p:nvSpPr>
        <p:spPr>
          <a:xfrm>
            <a:off x="1169100" y="1084650"/>
            <a:ext cx="3927300" cy="193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t-BR" sz="1400" b="1"/>
              <a:t>Software </a:t>
            </a:r>
            <a:endParaRPr sz="1400" b="1"/>
          </a:p>
          <a:p>
            <a: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 sz="1400" b="1"/>
              <a:t>Python</a:t>
            </a:r>
            <a:endParaRPr sz="1400" b="1"/>
          </a:p>
          <a:p>
            <a: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 b="1"/>
              <a:t>Banco de Dados </a:t>
            </a:r>
            <a:endParaRPr sz="1400" b="1"/>
          </a:p>
          <a:p>
            <a:pPr marL="457200" lvl="0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Sistema de Gerenciamento </a:t>
            </a:r>
            <a:endParaRPr sz="1400"/>
          </a:p>
          <a:p>
            <a: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Sistema Embarcado</a:t>
            </a:r>
            <a:endParaRPr sz="1400"/>
          </a:p>
          <a:p>
            <a:pPr marL="0" lvl="0" indent="0" rtl="0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br>
              <a:rPr lang="pt-BR" sz="1400"/>
            </a:b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Funções/Meios</a:t>
            </a:r>
            <a:endParaRPr/>
          </a:p>
        </p:txBody>
      </p:sp>
      <p:sp>
        <p:nvSpPr>
          <p:cNvPr id="304" name="Google Shape;304;p24"/>
          <p:cNvSpPr txBox="1">
            <a:spLocks noGrp="1"/>
          </p:cNvSpPr>
          <p:nvPr>
            <p:ph type="body" idx="1"/>
          </p:nvPr>
        </p:nvSpPr>
        <p:spPr>
          <a:xfrm>
            <a:off x="1297500" y="1084850"/>
            <a:ext cx="7299000" cy="3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F1 - Receber a identificação de um cartão magnético para o Arduino, dos usuários que desejam entrar e sair do ambiente (a entrada e saída de veículo no estacionamento).</a:t>
            </a:r>
            <a:endParaRPr sz="1400">
              <a:solidFill>
                <a:srgbClr val="FFFFFF"/>
              </a:solidFill>
            </a:endParaRPr>
          </a:p>
          <a:p>
            <a:pPr marL="990000" lvl="0" indent="-317499" algn="just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•"/>
            </a:pPr>
            <a:r>
              <a:rPr lang="pt-BR" sz="1400">
                <a:solidFill>
                  <a:srgbClr val="FFFFFF"/>
                </a:solidFill>
              </a:rPr>
              <a:t>Pelo modelo RIF, a utilização da biblioteca &lt;MFRC522.h&gt; ;</a:t>
            </a:r>
            <a:endParaRPr sz="140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F2 - Decodifica o dado a fim de gerar uma informação a ser analisada pelo microcontrolador.</a:t>
            </a:r>
            <a:endParaRPr sz="1400">
              <a:solidFill>
                <a:srgbClr val="FFFFFF"/>
              </a:solidFill>
            </a:endParaRPr>
          </a:p>
          <a:p>
            <a:pPr marL="990000" lvl="3" indent="-317499" algn="just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•"/>
            </a:pPr>
            <a:r>
              <a:rPr lang="pt-BR" sz="1400">
                <a:solidFill>
                  <a:srgbClr val="FFFFFF"/>
                </a:solidFill>
              </a:rPr>
              <a:t>Módulo de decodificação do serial do cartão para a unidade de processamento do Arduino;</a:t>
            </a:r>
            <a:endParaRPr sz="140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F3 - Comunicação do microcontrolador com um banco de dados verificando a informação inicial retornado-a junto com a verificação ao microcontrolador.</a:t>
            </a:r>
            <a:endParaRPr sz="1400">
              <a:solidFill>
                <a:srgbClr val="FFFFFF"/>
              </a:solidFill>
            </a:endParaRPr>
          </a:p>
          <a:p>
            <a:pPr marL="990000" lvl="3" indent="-317499" algn="just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•"/>
            </a:pPr>
            <a:r>
              <a:rPr lang="pt-BR" sz="1400">
                <a:solidFill>
                  <a:srgbClr val="FFFFFF"/>
                </a:solidFill>
              </a:rPr>
              <a:t>Comunicação serial por um programa desenvolvido pela equipe a fim de acessar um banco de dados criado pela equipe;</a:t>
            </a:r>
            <a:endParaRPr sz="1400">
              <a:solidFill>
                <a:srgbClr val="FFFFFF"/>
              </a:solidFill>
            </a:endParaRPr>
          </a:p>
          <a:p>
            <a:pPr marL="990000" lvl="3" indent="-317499" algn="just" rtl="0">
              <a:spcBef>
                <a:spcPts val="80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Lato"/>
              <a:buChar char="•"/>
            </a:pPr>
            <a:r>
              <a:rPr lang="pt-BR" sz="1400">
                <a:solidFill>
                  <a:srgbClr val="FFFFFF"/>
                </a:solidFill>
              </a:rPr>
              <a:t>Biblioteca utilizada no programa em Python: sqlite3(comunicação banco de dado) e serial (comunicação Arduino);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Funções/Meios</a:t>
            </a:r>
            <a:endParaRPr/>
          </a:p>
        </p:txBody>
      </p:sp>
      <p:sp>
        <p:nvSpPr>
          <p:cNvPr id="310" name="Google Shape;310;p25"/>
          <p:cNvSpPr txBox="1">
            <a:spLocks noGrp="1"/>
          </p:cNvSpPr>
          <p:nvPr>
            <p:ph type="body" idx="1"/>
          </p:nvPr>
        </p:nvSpPr>
        <p:spPr>
          <a:xfrm>
            <a:off x="1297500" y="1084750"/>
            <a:ext cx="7362300" cy="3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F4 - Receber a verificação identificando o usuário acessar o estacionamento</a:t>
            </a:r>
            <a:endParaRPr sz="1400">
              <a:solidFill>
                <a:srgbClr val="FFFFFF"/>
              </a:solidFill>
            </a:endParaRPr>
          </a:p>
          <a:p>
            <a:pPr marL="990000" lvl="3" indent="-317499" algn="just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•"/>
            </a:pPr>
            <a:r>
              <a:rPr lang="pt-BR" sz="1400">
                <a:solidFill>
                  <a:srgbClr val="FFFFFF"/>
                </a:solidFill>
              </a:rPr>
              <a:t>O programa retornará uma resposta pela comunicação serial transferindo a informação;</a:t>
            </a:r>
            <a:endParaRPr sz="140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F5 - Análise do Arduino no total de vagas disponíveis a respectivo tipo de usuário. </a:t>
            </a:r>
            <a:endParaRPr sz="1400">
              <a:solidFill>
                <a:srgbClr val="FFFFFF"/>
              </a:solidFill>
            </a:endParaRPr>
          </a:p>
          <a:p>
            <a:pPr marL="990000" lvl="3" indent="-317499" algn="just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•"/>
            </a:pPr>
            <a:r>
              <a:rPr lang="pt-BR" sz="1400">
                <a:solidFill>
                  <a:srgbClr val="FFFFFF"/>
                </a:solidFill>
              </a:rPr>
              <a:t>Pelo sensores de presença;</a:t>
            </a:r>
            <a:endParaRPr sz="140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</a:rPr>
              <a:t>F6 - Transmitir a resposta ao usuário sobre a presença de vagas disponíveis, após a validação e o varrimento do ambiente.</a:t>
            </a:r>
            <a:endParaRPr sz="1400">
              <a:solidFill>
                <a:srgbClr val="FFFFFF"/>
              </a:solidFill>
            </a:endParaRPr>
          </a:p>
          <a:p>
            <a:pPr marL="990000" lvl="3" indent="-317499" algn="just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Por leds e pelo Display, a utilização da biblioteca &lt;LiquidCrystal.h&gt;;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F8 - Acionamento da cancela para permitir a entrada e saída dos veículo, por uma chave pressionada por uma pessoa física responsável ou pelo próprio Arduino.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90000" lvl="3" indent="-317499" algn="just" rtl="0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</a:pPr>
            <a:r>
              <a:rPr lang="pt-BR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Pelo servo motor, a utilização da biblioteca &lt;Servo.h&gt;;</a:t>
            </a:r>
            <a:r>
              <a:rPr lang="pt-BR" sz="1400">
                <a:solidFill>
                  <a:srgbClr val="FFFFF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rgbClr val="FFFFFF"/>
              </a:solidFill>
            </a:endParaRPr>
          </a:p>
          <a:p>
            <a:pPr marL="0" lvl="0" indent="0">
              <a:spcBef>
                <a:spcPts val="8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1137</Words>
  <Application>Microsoft Office PowerPoint</Application>
  <PresentationFormat>Apresentação na tela (16:9)</PresentationFormat>
  <Paragraphs>149</Paragraphs>
  <Slides>19</Slides>
  <Notes>19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Montserrat</vt:lpstr>
      <vt:lpstr>Arial</vt:lpstr>
      <vt:lpstr>Lato</vt:lpstr>
      <vt:lpstr>Average</vt:lpstr>
      <vt:lpstr>Focus</vt:lpstr>
      <vt:lpstr>Apresentação ao Cliente - Protótipo </vt:lpstr>
      <vt:lpstr>Apresentação do PowerPoint</vt:lpstr>
      <vt:lpstr>Visão geral</vt:lpstr>
      <vt:lpstr>Entender seus problemas</vt:lpstr>
      <vt:lpstr>Pesquisa Desenvolvida</vt:lpstr>
      <vt:lpstr>Metas do Projeto</vt:lpstr>
      <vt:lpstr>Produto Desenvolvido</vt:lpstr>
      <vt:lpstr>Funções/Meios</vt:lpstr>
      <vt:lpstr>Funções/Meios</vt:lpstr>
      <vt:lpstr>Diagrama de Funcionamento  Componentes  </vt:lpstr>
      <vt:lpstr>Software - Programa </vt:lpstr>
      <vt:lpstr>Software - Banco de Dados</vt:lpstr>
      <vt:lpstr>Protótipo - Material</vt:lpstr>
      <vt:lpstr>Implementação Prática - Maquete  </vt:lpstr>
      <vt:lpstr>Custo de Implementação</vt:lpstr>
      <vt:lpstr>Custo de Implementação </vt:lpstr>
      <vt:lpstr>Implamentação Futuras </vt:lpstr>
      <vt:lpstr>Considerações Futuras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ao Cliente - Protótipo </dc:title>
  <cp:lastModifiedBy>Expert</cp:lastModifiedBy>
  <cp:revision>3</cp:revision>
  <dcterms:modified xsi:type="dcterms:W3CDTF">2018-08-17T14:27:05Z</dcterms:modified>
</cp:coreProperties>
</file>